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32918400" cy="43891200"/>
  <p:notesSz cx="6858000" cy="91440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4646"/>
    <a:srgbClr val="D4D4D4"/>
    <a:srgbClr val="990000"/>
    <a:srgbClr val="FF6D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7" autoAdjust="0"/>
    <p:restoredTop sz="94910" autoAdjust="0"/>
  </p:normalViewPr>
  <p:slideViewPr>
    <p:cSldViewPr snapToGrid="0" snapToObjects="1">
      <p:cViewPr varScale="1">
        <p:scale>
          <a:sx n="18" d="100"/>
          <a:sy n="18" d="100"/>
        </p:scale>
        <p:origin x="-2888" y="-120"/>
      </p:cViewPr>
      <p:guideLst>
        <p:guide orient="horz" pos="13824"/>
        <p:guide pos="103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13634723"/>
            <a:ext cx="27980640" cy="940816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0" y="24871680"/>
            <a:ext cx="23042880" cy="112166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CCE73-A6C7-014F-B07C-D8678027B346}" type="datetimeFigureOut">
              <a:rPr lang="en-US" smtClean="0"/>
              <a:t>5/1/14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37846-DEE6-574C-82B5-ADAC267F2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930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CCE73-A6C7-014F-B07C-D8678027B346}" type="datetimeFigureOut">
              <a:rPr lang="en-US" smtClean="0"/>
              <a:t>5/1/14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37846-DEE6-574C-82B5-ADAC267F2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980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919310" y="11247123"/>
            <a:ext cx="26660477" cy="23968455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26459" y="11247123"/>
            <a:ext cx="79444213" cy="23968455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CCE73-A6C7-014F-B07C-D8678027B346}" type="datetimeFigureOut">
              <a:rPr lang="en-US" smtClean="0"/>
              <a:t>5/1/14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37846-DEE6-574C-82B5-ADAC267F2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975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CCE73-A6C7-014F-B07C-D8678027B346}" type="datetimeFigureOut">
              <a:rPr lang="en-US" smtClean="0"/>
              <a:t>5/1/14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37846-DEE6-574C-82B5-ADAC267F2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384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7" y="28204163"/>
            <a:ext cx="27980640" cy="871728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7" y="18602966"/>
            <a:ext cx="27980640" cy="9601197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CCE73-A6C7-014F-B07C-D8678027B346}" type="datetimeFigureOut">
              <a:rPr lang="en-US" smtClean="0"/>
              <a:t>5/1/14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37846-DEE6-574C-82B5-ADAC267F2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644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26457" y="65542163"/>
            <a:ext cx="53052343" cy="185389517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527442" y="65542163"/>
            <a:ext cx="53052347" cy="185389517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CCE73-A6C7-014F-B07C-D8678027B346}" type="datetimeFigureOut">
              <a:rPr lang="en-US" smtClean="0"/>
              <a:t>5/1/14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37846-DEE6-574C-82B5-ADAC267F2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45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0" y="1757683"/>
            <a:ext cx="29626560" cy="7315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9824723"/>
            <a:ext cx="14544677" cy="4094477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920" y="13919200"/>
            <a:ext cx="14544677" cy="25288243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092" y="9824723"/>
            <a:ext cx="14550390" cy="4094477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092" y="13919200"/>
            <a:ext cx="14550390" cy="25288243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CCE73-A6C7-014F-B07C-D8678027B346}" type="datetimeFigureOut">
              <a:rPr lang="en-US" smtClean="0"/>
              <a:t>5/1/14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37846-DEE6-574C-82B5-ADAC267F2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12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CCE73-A6C7-014F-B07C-D8678027B346}" type="datetimeFigureOut">
              <a:rPr lang="en-US" smtClean="0"/>
              <a:t>5/1/14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37846-DEE6-574C-82B5-ADAC267F2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248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CCE73-A6C7-014F-B07C-D8678027B346}" type="datetimeFigureOut">
              <a:rPr lang="en-US" smtClean="0"/>
              <a:t>5/1/14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37846-DEE6-574C-82B5-ADAC267F2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235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2" y="1747520"/>
            <a:ext cx="10829927" cy="743712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180" y="1747523"/>
            <a:ext cx="18402300" cy="37459923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2" y="9184643"/>
            <a:ext cx="10829927" cy="30022803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CCE73-A6C7-014F-B07C-D8678027B346}" type="datetimeFigureOut">
              <a:rPr lang="en-US" smtClean="0"/>
              <a:t>5/1/14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37846-DEE6-574C-82B5-ADAC267F2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746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237" y="30723840"/>
            <a:ext cx="19751040" cy="3627123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2237" y="3921760"/>
            <a:ext cx="19751040" cy="26334720"/>
          </a:xfr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237" y="34350963"/>
            <a:ext cx="19751040" cy="5151117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CCE73-A6C7-014F-B07C-D8678027B346}" type="datetimeFigureOut">
              <a:rPr lang="en-US" smtClean="0"/>
              <a:t>5/1/14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37846-DEE6-574C-82B5-ADAC267F2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320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920" y="1757683"/>
            <a:ext cx="29626560" cy="73152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10241283"/>
            <a:ext cx="29626560" cy="28966163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5920" y="40680643"/>
            <a:ext cx="7680960" cy="23368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CCCE73-A6C7-014F-B07C-D8678027B346}" type="datetimeFigureOut">
              <a:rPr lang="en-US" smtClean="0"/>
              <a:t>5/1/14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0" y="40680643"/>
            <a:ext cx="10424160" cy="23368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591520" y="40680643"/>
            <a:ext cx="7680960" cy="23368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37846-DEE6-574C-82B5-ADAC267F2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804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JPG"/><Relationship Id="rId12" Type="http://schemas.openxmlformats.org/officeDocument/2006/relationships/image" Target="../media/image11.jpg"/><Relationship Id="rId13" Type="http://schemas.openxmlformats.org/officeDocument/2006/relationships/image" Target="../media/image12.jpg"/><Relationship Id="rId14" Type="http://schemas.openxmlformats.org/officeDocument/2006/relationships/image" Target="../media/image13.png"/><Relationship Id="rId15" Type="http://schemas.openxmlformats.org/officeDocument/2006/relationships/image" Target="../media/image14.png"/><Relationship Id="rId16" Type="http://schemas.openxmlformats.org/officeDocument/2006/relationships/image" Target="../media/image15.png"/><Relationship Id="rId17" Type="http://schemas.openxmlformats.org/officeDocument/2006/relationships/image" Target="../media/image16.png"/><Relationship Id="rId18" Type="http://schemas.openxmlformats.org/officeDocument/2006/relationships/image" Target="../media/image17.png"/><Relationship Id="rId19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JPG"/><Relationship Id="rId8" Type="http://schemas.openxmlformats.org/officeDocument/2006/relationships/image" Target="../media/image7.jpg"/><Relationship Id="rId9" Type="http://schemas.openxmlformats.org/officeDocument/2006/relationships/image" Target="../media/image8.jpg"/><Relationship Id="rId10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2014-05-01 11.44.26.jpg"/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5" t="6322" r="29868" b="7998"/>
          <a:stretch/>
        </p:blipFill>
        <p:spPr>
          <a:xfrm rot="5400000" flipV="1">
            <a:off x="-5526155" y="5446645"/>
            <a:ext cx="43970710" cy="329184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-90690"/>
            <a:ext cx="32918401" cy="5624576"/>
          </a:xfrm>
          <a:prstGeom prst="rect">
            <a:avLst/>
          </a:prstGeom>
          <a:solidFill>
            <a:srgbClr val="990000"/>
          </a:solidFill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500" dirty="0" smtClean="0">
                <a:latin typeface="Andale Mono"/>
                <a:cs typeface="Andale Mono"/>
              </a:rPr>
              <a:t>Multi-Robot Collaborative </a:t>
            </a:r>
          </a:p>
          <a:p>
            <a:pPr algn="ctr"/>
            <a:r>
              <a:rPr lang="en-US" sz="11500" dirty="0" smtClean="0">
                <a:latin typeface="Andale Mono"/>
                <a:cs typeface="Andale Mono"/>
              </a:rPr>
              <a:t>Exploration and Navigation</a:t>
            </a:r>
          </a:p>
          <a:p>
            <a:pPr algn="ctr">
              <a:lnSpc>
                <a:spcPct val="130000"/>
              </a:lnSpc>
            </a:pPr>
            <a:r>
              <a:rPr lang="en-US" sz="8800" dirty="0" smtClean="0">
                <a:latin typeface="Andale Mono"/>
                <a:cs typeface="Andale Mono"/>
              </a:rPr>
              <a:t>Sam Ansari, Shawn Hanna, Aaron Nye, Alex Sher</a:t>
            </a:r>
            <a:endParaRPr lang="en-US" sz="8800" dirty="0">
              <a:latin typeface="Andale Mono"/>
              <a:cs typeface="Andale Mono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57200" y="6013154"/>
            <a:ext cx="14695916" cy="7368050"/>
          </a:xfrm>
          <a:prstGeom prst="roundRect">
            <a:avLst/>
          </a:prstGeom>
          <a:solidFill>
            <a:srgbClr val="D4D4D4">
              <a:alpha val="74000"/>
            </a:srgbClr>
          </a:solidFill>
          <a:ln>
            <a:solidFill>
              <a:srgbClr val="46464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>
                <a:solidFill>
                  <a:srgbClr val="464646"/>
                </a:solidFill>
                <a:latin typeface="Andale Mono"/>
                <a:cs typeface="Andale Mono"/>
              </a:rPr>
              <a:t>Problem </a:t>
            </a:r>
          </a:p>
          <a:p>
            <a:r>
              <a:rPr lang="en-US" dirty="0" smtClean="0">
                <a:solidFill>
                  <a:srgbClr val="464646"/>
                </a:solidFill>
                <a:latin typeface="Andale Mono"/>
                <a:cs typeface="Andale Mono"/>
              </a:rPr>
              <a:t>Statement</a:t>
            </a:r>
          </a:p>
          <a:p>
            <a:pPr algn="ctr"/>
            <a:endParaRPr lang="en-US" sz="2400" dirty="0">
              <a:solidFill>
                <a:srgbClr val="464646"/>
              </a:solidFill>
              <a:latin typeface="Andale Mono"/>
              <a:cs typeface="Andale Mono"/>
            </a:endParaRPr>
          </a:p>
          <a:p>
            <a:r>
              <a:rPr lang="en-US" sz="3600" dirty="0" smtClean="0">
                <a:solidFill>
                  <a:srgbClr val="464646"/>
                </a:solidFill>
                <a:latin typeface="Andale Mono"/>
                <a:cs typeface="Andale Mono"/>
              </a:rPr>
              <a:t>Robots Forage Office </a:t>
            </a:r>
          </a:p>
          <a:p>
            <a:r>
              <a:rPr lang="en-US" sz="3600" dirty="0" smtClean="0">
                <a:solidFill>
                  <a:srgbClr val="464646"/>
                </a:solidFill>
                <a:latin typeface="Andale Mono"/>
                <a:cs typeface="Andale Mono"/>
              </a:rPr>
              <a:t>Cubicle Environments </a:t>
            </a:r>
          </a:p>
          <a:p>
            <a:r>
              <a:rPr lang="en-US" sz="3600" dirty="0" smtClean="0">
                <a:solidFill>
                  <a:srgbClr val="464646"/>
                </a:solidFill>
                <a:latin typeface="Andale Mono"/>
                <a:cs typeface="Andale Mono"/>
              </a:rPr>
              <a:t>to Assist in Trash </a:t>
            </a:r>
          </a:p>
          <a:p>
            <a:r>
              <a:rPr lang="en-US" sz="3600" dirty="0" smtClean="0">
                <a:solidFill>
                  <a:srgbClr val="464646"/>
                </a:solidFill>
                <a:latin typeface="Andale Mono"/>
                <a:cs typeface="Andale Mono"/>
              </a:rPr>
              <a:t>Removal</a:t>
            </a:r>
          </a:p>
          <a:p>
            <a:pPr algn="ctr"/>
            <a:endParaRPr lang="en-US" dirty="0">
              <a:solidFill>
                <a:srgbClr val="464646"/>
              </a:solidFill>
              <a:latin typeface="Andale Mono"/>
              <a:cs typeface="Andale Mono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17689427" y="18824369"/>
            <a:ext cx="14695916" cy="5261728"/>
          </a:xfrm>
          <a:prstGeom prst="roundRect">
            <a:avLst/>
          </a:prstGeom>
          <a:solidFill>
            <a:srgbClr val="D4D4D4">
              <a:alpha val="74000"/>
            </a:srgbClr>
          </a:solidFill>
          <a:ln>
            <a:solidFill>
              <a:srgbClr val="46464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rgbClr val="464646"/>
                </a:solidFill>
                <a:latin typeface="Andale Mono"/>
                <a:cs typeface="Andale Mono"/>
              </a:rPr>
              <a:t>Electronics Design</a:t>
            </a:r>
          </a:p>
          <a:p>
            <a:endParaRPr lang="en-US" sz="3000" dirty="0" smtClean="0">
              <a:solidFill>
                <a:srgbClr val="464646"/>
              </a:solidFill>
              <a:latin typeface="Andale Mono"/>
              <a:cs typeface="Andale Mono"/>
            </a:endParaRPr>
          </a:p>
          <a:p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Custom Electronics </a:t>
            </a:r>
          </a:p>
          <a:p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Had to Be Designed to </a:t>
            </a:r>
          </a:p>
          <a:p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Bring Power to All</a:t>
            </a:r>
          </a:p>
          <a:p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On Board Subsystems</a:t>
            </a:r>
          </a:p>
          <a:p>
            <a:endParaRPr lang="en-US" sz="3000" dirty="0">
              <a:solidFill>
                <a:srgbClr val="464646"/>
              </a:solidFill>
              <a:latin typeface="Andale Mono"/>
              <a:cs typeface="Andale Mono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457200" y="24692659"/>
            <a:ext cx="32022584" cy="13999230"/>
          </a:xfrm>
          <a:prstGeom prst="roundRect">
            <a:avLst/>
          </a:prstGeom>
          <a:solidFill>
            <a:srgbClr val="D4D4D4">
              <a:alpha val="74000"/>
            </a:srgbClr>
          </a:solidFill>
          <a:ln>
            <a:solidFill>
              <a:srgbClr val="46464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rgbClr val="464646"/>
                </a:solidFill>
                <a:latin typeface="Andale Mono"/>
                <a:cs typeface="Andale Mono"/>
              </a:rPr>
              <a:t>Results</a:t>
            </a:r>
          </a:p>
          <a:p>
            <a:pPr algn="ctr"/>
            <a:endParaRPr lang="en-US" sz="3000" dirty="0" smtClean="0">
              <a:solidFill>
                <a:srgbClr val="464646"/>
              </a:solidFill>
              <a:latin typeface="Andale Mono"/>
              <a:cs typeface="Andale Mono"/>
            </a:endParaRPr>
          </a:p>
          <a:p>
            <a:pPr algn="ctr"/>
            <a:endParaRPr lang="en-US" sz="3000" dirty="0">
              <a:solidFill>
                <a:srgbClr val="464646"/>
              </a:solidFill>
              <a:latin typeface="Andale Mono"/>
              <a:cs typeface="Andale Mono"/>
            </a:endParaRPr>
          </a:p>
          <a:p>
            <a:pPr algn="ctr"/>
            <a:r>
              <a:rPr lang="en-US" sz="4000" dirty="0" smtClean="0">
                <a:solidFill>
                  <a:srgbClr val="464646"/>
                </a:solidFill>
                <a:latin typeface="Andale Mono"/>
                <a:cs typeface="Andale Mono"/>
              </a:rPr>
              <a:t>The Team Successfully Implemented The System</a:t>
            </a:r>
          </a:p>
          <a:p>
            <a:pPr algn="ctr"/>
            <a:r>
              <a:rPr lang="en-US" sz="4000" dirty="0" smtClean="0">
                <a:solidFill>
                  <a:srgbClr val="464646"/>
                </a:solidFill>
                <a:latin typeface="Andale Mono"/>
                <a:cs typeface="Andale Mono"/>
              </a:rPr>
              <a:t>First in Simulation to Test Various Global </a:t>
            </a:r>
          </a:p>
          <a:p>
            <a:pPr algn="ctr"/>
            <a:r>
              <a:rPr lang="en-US" sz="4000" dirty="0" smtClean="0">
                <a:solidFill>
                  <a:srgbClr val="464646"/>
                </a:solidFill>
                <a:latin typeface="Andale Mono"/>
                <a:cs typeface="Andale Mono"/>
              </a:rPr>
              <a:t>Planner Strategies and Parameters, as Well as</a:t>
            </a:r>
          </a:p>
          <a:p>
            <a:pPr algn="ctr"/>
            <a:r>
              <a:rPr lang="en-US" sz="4000" dirty="0" smtClean="0">
                <a:solidFill>
                  <a:srgbClr val="464646"/>
                </a:solidFill>
                <a:latin typeface="Andale Mono"/>
                <a:cs typeface="Andale Mono"/>
              </a:rPr>
              <a:t>General System Feasibility.  After Stability was </a:t>
            </a:r>
          </a:p>
          <a:p>
            <a:pPr algn="ctr"/>
            <a:r>
              <a:rPr lang="en-US" sz="4000" dirty="0" smtClean="0">
                <a:solidFill>
                  <a:srgbClr val="464646"/>
                </a:solidFill>
                <a:latin typeface="Andale Mono"/>
                <a:cs typeface="Andale Mono"/>
              </a:rPr>
              <a:t>Reached In Simulation, the Team Integrated that </a:t>
            </a:r>
          </a:p>
          <a:p>
            <a:pPr algn="ctr"/>
            <a:r>
              <a:rPr lang="en-US" sz="4000" dirty="0" smtClean="0">
                <a:solidFill>
                  <a:srgbClr val="464646"/>
                </a:solidFill>
                <a:latin typeface="Andale Mono"/>
                <a:cs typeface="Andale Mono"/>
              </a:rPr>
              <a:t>Software With the Hardware System for </a:t>
            </a:r>
          </a:p>
          <a:p>
            <a:pPr algn="ctr"/>
            <a:r>
              <a:rPr lang="en-US" sz="4000" dirty="0" smtClean="0">
                <a:solidFill>
                  <a:srgbClr val="464646"/>
                </a:solidFill>
                <a:latin typeface="Andale Mono"/>
                <a:cs typeface="Andale Mono"/>
              </a:rPr>
              <a:t>Real World Testing and Application</a:t>
            </a:r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.</a:t>
            </a:r>
          </a:p>
          <a:p>
            <a:pPr algn="ctr"/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 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57199" y="39175735"/>
            <a:ext cx="22483190" cy="4068399"/>
          </a:xfrm>
          <a:prstGeom prst="roundRect">
            <a:avLst/>
          </a:prstGeom>
          <a:solidFill>
            <a:srgbClr val="D4D4D4">
              <a:alpha val="74000"/>
            </a:srgbClr>
          </a:solidFill>
          <a:ln>
            <a:solidFill>
              <a:srgbClr val="46464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rgbClr val="464646"/>
                </a:solidFill>
                <a:latin typeface="Andale Mono"/>
                <a:cs typeface="Andale Mono"/>
              </a:rPr>
              <a:t>Conclusions</a:t>
            </a:r>
          </a:p>
          <a:p>
            <a:pPr algn="ctr"/>
            <a:r>
              <a:rPr lang="en-US" sz="3600" dirty="0" smtClean="0">
                <a:solidFill>
                  <a:srgbClr val="464646"/>
                </a:solidFill>
                <a:latin typeface="Andale Mono"/>
                <a:cs typeface="Andale Mono"/>
              </a:rPr>
              <a:t>The results from our tests show that significant performance gains can be achieved by using a collaborative planning approach to navigating and exploring partially known environments with multiple heterogeneous robots.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3890904" y="39175735"/>
            <a:ext cx="8588880" cy="4068399"/>
          </a:xfrm>
          <a:prstGeom prst="roundRect">
            <a:avLst/>
          </a:prstGeom>
          <a:solidFill>
            <a:srgbClr val="D4D4D4">
              <a:alpha val="74000"/>
            </a:srgbClr>
          </a:solidFill>
          <a:ln>
            <a:solidFill>
              <a:srgbClr val="46464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rgbClr val="464646"/>
                </a:solidFill>
                <a:latin typeface="Andale Mono"/>
                <a:cs typeface="Andale Mono"/>
              </a:rPr>
              <a:t>Thanks To</a:t>
            </a:r>
          </a:p>
          <a:p>
            <a:r>
              <a:rPr lang="en-US" sz="2400" dirty="0" smtClean="0">
                <a:solidFill>
                  <a:srgbClr val="464646"/>
                </a:solidFill>
                <a:latin typeface="Andale Mono"/>
                <a:cs typeface="Andale Mono"/>
              </a:rPr>
              <a:t>Alberto </a:t>
            </a:r>
            <a:r>
              <a:rPr lang="en-US" sz="2400" dirty="0" err="1" smtClean="0">
                <a:solidFill>
                  <a:srgbClr val="464646"/>
                </a:solidFill>
                <a:latin typeface="Andale Mono"/>
                <a:cs typeface="Andale Mono"/>
              </a:rPr>
              <a:t>Speranzon</a:t>
            </a:r>
            <a:r>
              <a:rPr lang="en-US" sz="2400" dirty="0" smtClean="0">
                <a:solidFill>
                  <a:srgbClr val="464646"/>
                </a:solidFill>
                <a:latin typeface="Andale Mono"/>
                <a:cs typeface="Andale Mono"/>
              </a:rPr>
              <a:t> and </a:t>
            </a:r>
            <a:r>
              <a:rPr lang="en-US" sz="2400" dirty="0" err="1" smtClean="0">
                <a:solidFill>
                  <a:srgbClr val="464646"/>
                </a:solidFill>
                <a:latin typeface="Andale Mono"/>
                <a:cs typeface="Andale Mono"/>
              </a:rPr>
              <a:t>Julain</a:t>
            </a:r>
            <a:r>
              <a:rPr lang="en-US" sz="2400" dirty="0" smtClean="0">
                <a:solidFill>
                  <a:srgbClr val="464646"/>
                </a:solidFill>
                <a:latin typeface="Andale Mono"/>
                <a:cs typeface="Andale Mono"/>
              </a:rPr>
              <a:t> </a:t>
            </a:r>
            <a:r>
              <a:rPr lang="en-US" sz="2400" dirty="0" err="1" smtClean="0">
                <a:solidFill>
                  <a:srgbClr val="464646"/>
                </a:solidFill>
                <a:latin typeface="Andale Mono"/>
                <a:cs typeface="Andale Mono"/>
              </a:rPr>
              <a:t>Ryde</a:t>
            </a:r>
            <a:r>
              <a:rPr lang="en-US" sz="2400" dirty="0" smtClean="0">
                <a:solidFill>
                  <a:srgbClr val="464646"/>
                </a:solidFill>
                <a:latin typeface="Andale Mono"/>
                <a:cs typeface="Andale Mono"/>
              </a:rPr>
              <a:t> – </a:t>
            </a:r>
          </a:p>
          <a:p>
            <a:r>
              <a:rPr lang="en-US" sz="2400" dirty="0" smtClean="0">
                <a:solidFill>
                  <a:srgbClr val="464646"/>
                </a:solidFill>
                <a:latin typeface="Andale Mono"/>
                <a:cs typeface="Andale Mono"/>
              </a:rPr>
              <a:t>United Technologies Research Center</a:t>
            </a:r>
          </a:p>
          <a:p>
            <a:endParaRPr lang="en-US" sz="2400" dirty="0" smtClean="0">
              <a:solidFill>
                <a:srgbClr val="464646"/>
              </a:solidFill>
              <a:latin typeface="Andale Mono"/>
              <a:cs typeface="Andale Mono"/>
            </a:endParaRPr>
          </a:p>
          <a:p>
            <a:r>
              <a:rPr lang="en-US" sz="2400" dirty="0" smtClean="0">
                <a:solidFill>
                  <a:srgbClr val="464646"/>
                </a:solidFill>
                <a:latin typeface="Andale Mono"/>
                <a:cs typeface="Andale Mono"/>
              </a:rPr>
              <a:t>John Dolan, Hagen </a:t>
            </a:r>
            <a:r>
              <a:rPr lang="en-US" sz="2400" dirty="0" err="1" smtClean="0">
                <a:solidFill>
                  <a:srgbClr val="464646"/>
                </a:solidFill>
                <a:latin typeface="Andale Mono"/>
                <a:cs typeface="Andale Mono"/>
              </a:rPr>
              <a:t>Schempf</a:t>
            </a:r>
            <a:r>
              <a:rPr lang="en-US" sz="2400" dirty="0" smtClean="0">
                <a:solidFill>
                  <a:srgbClr val="464646"/>
                </a:solidFill>
                <a:latin typeface="Andale Mono"/>
                <a:cs typeface="Andale Mono"/>
              </a:rPr>
              <a:t>, Ben Wasserman, Neil </a:t>
            </a:r>
            <a:r>
              <a:rPr lang="en-US" sz="2400" dirty="0" err="1" smtClean="0">
                <a:solidFill>
                  <a:srgbClr val="464646"/>
                </a:solidFill>
                <a:latin typeface="Andale Mono"/>
                <a:cs typeface="Andale Mono"/>
              </a:rPr>
              <a:t>Abcouwer</a:t>
            </a:r>
            <a:r>
              <a:rPr lang="en-US" sz="2400" dirty="0" smtClean="0">
                <a:solidFill>
                  <a:srgbClr val="464646"/>
                </a:solidFill>
                <a:latin typeface="Andale Mono"/>
                <a:cs typeface="Andale Mono"/>
              </a:rPr>
              <a:t>, Gerry </a:t>
            </a:r>
            <a:r>
              <a:rPr lang="en-US" sz="2400" dirty="0" err="1" smtClean="0">
                <a:solidFill>
                  <a:srgbClr val="464646"/>
                </a:solidFill>
                <a:latin typeface="Andale Mono"/>
                <a:cs typeface="Andale Mono"/>
              </a:rPr>
              <a:t>Carlsson</a:t>
            </a:r>
            <a:r>
              <a:rPr lang="en-US" sz="2400" dirty="0" smtClean="0">
                <a:solidFill>
                  <a:srgbClr val="464646"/>
                </a:solidFill>
                <a:latin typeface="Andale Mono"/>
                <a:cs typeface="Andale Mono"/>
              </a:rPr>
              <a:t> – MRSD Teaching Staff</a:t>
            </a:r>
          </a:p>
          <a:p>
            <a:pPr algn="ctr"/>
            <a:endParaRPr lang="en-US" sz="3000" dirty="0">
              <a:solidFill>
                <a:srgbClr val="464646"/>
              </a:solidFill>
              <a:latin typeface="Andale Mono"/>
              <a:cs typeface="Andale Mono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7783868" y="6013154"/>
            <a:ext cx="14695916" cy="5261727"/>
            <a:chOff x="17783868" y="6648104"/>
            <a:chExt cx="14695916" cy="5261727"/>
          </a:xfrm>
          <a:solidFill>
            <a:srgbClr val="D4D4D4">
              <a:alpha val="74000"/>
            </a:srgbClr>
          </a:solidFill>
        </p:grpSpPr>
        <p:sp>
          <p:nvSpPr>
            <p:cNvPr id="9" name="Rounded Rectangle 8"/>
            <p:cNvSpPr/>
            <p:nvPr/>
          </p:nvSpPr>
          <p:spPr>
            <a:xfrm>
              <a:off x="17783868" y="6648104"/>
              <a:ext cx="14695916" cy="5261727"/>
            </a:xfrm>
            <a:prstGeom prst="roundRect">
              <a:avLst/>
            </a:prstGeom>
            <a:grpFill/>
            <a:ln>
              <a:solidFill>
                <a:srgbClr val="464646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 smtClean="0">
                  <a:solidFill>
                    <a:srgbClr val="464646"/>
                  </a:solidFill>
                  <a:latin typeface="Andale Mono"/>
                  <a:cs typeface="Andale Mono"/>
                </a:rPr>
                <a:t>Approach</a:t>
              </a:r>
            </a:p>
            <a:p>
              <a:pPr algn="ctr"/>
              <a:r>
                <a:rPr lang="en-US" sz="2400" dirty="0" smtClean="0">
                  <a:solidFill>
                    <a:srgbClr val="464646"/>
                  </a:solidFill>
                  <a:latin typeface="Andale Mono"/>
                  <a:cs typeface="Andale Mono"/>
                </a:rPr>
                <a:t>Collector Robots Search for </a:t>
              </a:r>
              <a:r>
                <a:rPr lang="en-US" sz="2400" dirty="0" err="1" smtClean="0">
                  <a:solidFill>
                    <a:srgbClr val="464646"/>
                  </a:solidFill>
                  <a:latin typeface="Andale Mono"/>
                  <a:cs typeface="Andale Mono"/>
                </a:rPr>
                <a:t>AprilTags</a:t>
              </a:r>
              <a:r>
                <a:rPr lang="en-US" sz="2400" dirty="0" smtClean="0">
                  <a:solidFill>
                    <a:srgbClr val="464646"/>
                  </a:solidFill>
                  <a:latin typeface="Andale Mono"/>
                  <a:cs typeface="Andale Mono"/>
                </a:rPr>
                <a:t> in the Environment representing Garbage, Collect, and then Aggregate the Garbage into Bin Robots</a:t>
              </a:r>
            </a:p>
          </p:txBody>
        </p:sp>
        <p:pic>
          <p:nvPicPr>
            <p:cNvPr id="17" name="Picture 16" descr="Use Case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981889" y="9062115"/>
              <a:ext cx="12419376" cy="2523631"/>
            </a:xfrm>
            <a:prstGeom prst="rect">
              <a:avLst/>
            </a:prstGeom>
            <a:grpFill/>
            <a:ln>
              <a:noFill/>
            </a:ln>
          </p:spPr>
        </p:pic>
      </p:grpSp>
      <p:pic>
        <p:nvPicPr>
          <p:cNvPr id="31" name="Picture 30" descr="rati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8104" y="7182953"/>
            <a:ext cx="7459542" cy="5152076"/>
          </a:xfrm>
          <a:prstGeom prst="rect">
            <a:avLst/>
          </a:prstGeom>
        </p:spPr>
      </p:pic>
      <p:sp>
        <p:nvSpPr>
          <p:cNvPr id="36" name="Rounded Rectangle 35"/>
          <p:cNvSpPr/>
          <p:nvPr/>
        </p:nvSpPr>
        <p:spPr>
          <a:xfrm>
            <a:off x="17800194" y="11780500"/>
            <a:ext cx="14790357" cy="6398038"/>
          </a:xfrm>
          <a:prstGeom prst="roundRect">
            <a:avLst/>
          </a:prstGeom>
          <a:solidFill>
            <a:srgbClr val="D4D4D4">
              <a:alpha val="74000"/>
            </a:srgbClr>
          </a:solidFill>
          <a:ln>
            <a:solidFill>
              <a:srgbClr val="46464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rgbClr val="464646"/>
                </a:solidFill>
                <a:latin typeface="Andale Mono"/>
                <a:cs typeface="Andale Mono"/>
              </a:rPr>
              <a:t>Software Design</a:t>
            </a:r>
          </a:p>
          <a:p>
            <a:endParaRPr lang="en-US" sz="2400" dirty="0">
              <a:solidFill>
                <a:srgbClr val="464646"/>
              </a:solidFill>
              <a:latin typeface="Andale Mono"/>
              <a:cs typeface="Andale Mono"/>
            </a:endParaRPr>
          </a:p>
          <a:p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The Team Designed Software to</a:t>
            </a:r>
          </a:p>
          <a:p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Integrate With the ROS Navigation </a:t>
            </a:r>
          </a:p>
          <a:p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Stack</a:t>
            </a:r>
            <a:r>
              <a:rPr lang="en-US" sz="3000" dirty="0">
                <a:solidFill>
                  <a:srgbClr val="464646"/>
                </a:solidFill>
                <a:latin typeface="Andale Mono"/>
                <a:cs typeface="Andale Mono"/>
              </a:rPr>
              <a:t> t</a:t>
            </a:r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o Intelligently and </a:t>
            </a:r>
          </a:p>
          <a:p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Efficiently Search an Environment </a:t>
            </a:r>
          </a:p>
          <a:p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for </a:t>
            </a:r>
            <a:r>
              <a:rPr lang="en-US" sz="3000" dirty="0" err="1" smtClean="0">
                <a:solidFill>
                  <a:srgbClr val="464646"/>
                </a:solidFill>
                <a:latin typeface="Andale Mono"/>
                <a:cs typeface="Andale Mono"/>
              </a:rPr>
              <a:t>AprilTags</a:t>
            </a:r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 While Fusing Data </a:t>
            </a:r>
          </a:p>
          <a:p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From Multiple Sensor Sources.  The </a:t>
            </a:r>
          </a:p>
          <a:p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State</a:t>
            </a:r>
            <a:r>
              <a:rPr lang="en-US" sz="3000" dirty="0">
                <a:solidFill>
                  <a:srgbClr val="464646"/>
                </a:solidFill>
                <a:latin typeface="Andale Mono"/>
                <a:cs typeface="Andale Mono"/>
              </a:rPr>
              <a:t> </a:t>
            </a:r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Of The Robots, Tasks, and </a:t>
            </a:r>
          </a:p>
          <a:p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Trash Cans are Maintained by the </a:t>
            </a:r>
          </a:p>
          <a:p>
            <a:r>
              <a:rPr lang="en-US" sz="3000" dirty="0">
                <a:solidFill>
                  <a:srgbClr val="464646"/>
                </a:solidFill>
                <a:latin typeface="Andale Mono"/>
                <a:cs typeface="Andale Mono"/>
              </a:rPr>
              <a:t> </a:t>
            </a:r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   Global Planner.</a:t>
            </a:r>
          </a:p>
        </p:txBody>
      </p:sp>
      <p:pic>
        <p:nvPicPr>
          <p:cNvPr id="37" name="Picture 36" descr="SW Diagra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7638" y="14118255"/>
            <a:ext cx="5473188" cy="3602666"/>
          </a:xfrm>
          <a:prstGeom prst="rect">
            <a:avLst/>
          </a:prstGeom>
        </p:spPr>
      </p:pic>
      <p:sp>
        <p:nvSpPr>
          <p:cNvPr id="42" name="Rounded Rectangle 41"/>
          <p:cNvSpPr/>
          <p:nvPr/>
        </p:nvSpPr>
        <p:spPr>
          <a:xfrm>
            <a:off x="659092" y="14006526"/>
            <a:ext cx="14695916" cy="10079571"/>
          </a:xfrm>
          <a:prstGeom prst="roundRect">
            <a:avLst/>
          </a:prstGeom>
          <a:solidFill>
            <a:srgbClr val="D4D4D4">
              <a:alpha val="74000"/>
            </a:srgbClr>
          </a:solidFill>
          <a:ln>
            <a:solidFill>
              <a:srgbClr val="46464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>
                <a:solidFill>
                  <a:srgbClr val="464646"/>
                </a:solidFill>
                <a:latin typeface="Andale Mono"/>
                <a:cs typeface="Andale Mono"/>
              </a:rPr>
              <a:t>Hardware </a:t>
            </a:r>
          </a:p>
          <a:p>
            <a:r>
              <a:rPr lang="en-US" dirty="0" smtClean="0">
                <a:solidFill>
                  <a:srgbClr val="464646"/>
                </a:solidFill>
                <a:latin typeface="Andale Mono"/>
                <a:cs typeface="Andale Mono"/>
              </a:rPr>
              <a:t>Design</a:t>
            </a:r>
          </a:p>
          <a:p>
            <a:endParaRPr lang="en-US" sz="3000" dirty="0" smtClean="0">
              <a:solidFill>
                <a:srgbClr val="464646"/>
              </a:solidFill>
              <a:latin typeface="Andale Mono"/>
              <a:cs typeface="Andale Mono"/>
            </a:endParaRPr>
          </a:p>
          <a:p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A Modified P3-DX with</a:t>
            </a:r>
          </a:p>
          <a:p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A Microsoft </a:t>
            </a:r>
            <a:r>
              <a:rPr lang="en-US" sz="3000" dirty="0" err="1" smtClean="0">
                <a:solidFill>
                  <a:srgbClr val="464646"/>
                </a:solidFill>
                <a:latin typeface="Andale Mono"/>
                <a:cs typeface="Andale Mono"/>
              </a:rPr>
              <a:t>Kinect</a:t>
            </a:r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 and </a:t>
            </a:r>
          </a:p>
          <a:p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A Custom Mobile Base</a:t>
            </a:r>
          </a:p>
          <a:p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Were Designed to Do</a:t>
            </a:r>
          </a:p>
          <a:p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Carry Out the Task.</a:t>
            </a:r>
          </a:p>
          <a:p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The Custom Robots were</a:t>
            </a:r>
          </a:p>
          <a:p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Designed with the</a:t>
            </a:r>
          </a:p>
          <a:p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Successes of the P3-DX</a:t>
            </a:r>
          </a:p>
          <a:p>
            <a:r>
              <a:rPr lang="en-US" sz="3000" dirty="0" smtClean="0">
                <a:solidFill>
                  <a:srgbClr val="464646"/>
                </a:solidFill>
                <a:latin typeface="Andale Mono"/>
                <a:cs typeface="Andale Mono"/>
              </a:rPr>
              <a:t>In mind.</a:t>
            </a:r>
          </a:p>
        </p:txBody>
      </p:sp>
      <p:pic>
        <p:nvPicPr>
          <p:cNvPr id="43" name="Picture 42" descr="phys_arch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162" y="14165252"/>
            <a:ext cx="6194399" cy="3117219"/>
          </a:xfrm>
          <a:prstGeom prst="rect">
            <a:avLst/>
          </a:prstGeom>
        </p:spPr>
      </p:pic>
      <p:pic>
        <p:nvPicPr>
          <p:cNvPr id="44" name="Picture 43" descr="Copy of Final_Bot_SolidWorks.JP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93" t="9742" r="18788"/>
          <a:stretch/>
        </p:blipFill>
        <p:spPr>
          <a:xfrm>
            <a:off x="11427757" y="17781431"/>
            <a:ext cx="3152649" cy="2494784"/>
          </a:xfrm>
          <a:prstGeom prst="rect">
            <a:avLst/>
          </a:prstGeom>
        </p:spPr>
      </p:pic>
      <p:pic>
        <p:nvPicPr>
          <p:cNvPr id="45" name="Picture 44" descr="P3-DX mount.jpg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92" t="7101" r="6203"/>
          <a:stretch/>
        </p:blipFill>
        <p:spPr>
          <a:xfrm>
            <a:off x="6881273" y="17509271"/>
            <a:ext cx="4162319" cy="2701310"/>
          </a:xfrm>
          <a:prstGeom prst="rect">
            <a:avLst/>
          </a:prstGeom>
        </p:spPr>
      </p:pic>
      <p:pic>
        <p:nvPicPr>
          <p:cNvPr id="47" name="Picture 46" descr="2014-05-01 11.46.04.jpg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11" b="29068"/>
          <a:stretch/>
        </p:blipFill>
        <p:spPr>
          <a:xfrm>
            <a:off x="6881273" y="20865068"/>
            <a:ext cx="7765808" cy="2600036"/>
          </a:xfrm>
          <a:prstGeom prst="rect">
            <a:avLst/>
          </a:prstGeom>
        </p:spPr>
      </p:pic>
      <p:pic>
        <p:nvPicPr>
          <p:cNvPr id="48" name="Picture 47" descr="Screen Shot 2014-05-01 at 3.51.48 PM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89" y="20873780"/>
            <a:ext cx="2224456" cy="2224456"/>
          </a:xfrm>
          <a:prstGeom prst="rect">
            <a:avLst/>
          </a:prstGeom>
        </p:spPr>
      </p:pic>
      <p:pic>
        <p:nvPicPr>
          <p:cNvPr id="49" name="Picture 48" descr="PCB.JP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5872" y="20873780"/>
            <a:ext cx="2965941" cy="2224456"/>
          </a:xfrm>
          <a:prstGeom prst="rect">
            <a:avLst/>
          </a:prstGeom>
        </p:spPr>
      </p:pic>
      <p:pic>
        <p:nvPicPr>
          <p:cNvPr id="50" name="Picture 49" descr="Rev1_Bot_Interior.jpg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1" r="6966"/>
          <a:stretch/>
        </p:blipFill>
        <p:spPr>
          <a:xfrm>
            <a:off x="28783812" y="20873780"/>
            <a:ext cx="3392558" cy="2342757"/>
          </a:xfrm>
          <a:prstGeom prst="rect">
            <a:avLst/>
          </a:prstGeom>
        </p:spPr>
      </p:pic>
      <p:pic>
        <p:nvPicPr>
          <p:cNvPr id="53" name="Picture 52" descr="real_final_demo_edited.jp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9228" y="27849403"/>
            <a:ext cx="6959120" cy="4465509"/>
          </a:xfrm>
          <a:prstGeom prst="rect">
            <a:avLst/>
          </a:prstGeom>
        </p:spPr>
      </p:pic>
      <p:pic>
        <p:nvPicPr>
          <p:cNvPr id="54" name="Picture 53" descr="Screenshot from 2014-04-30 22-05-21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420" y="33037420"/>
            <a:ext cx="6998575" cy="4354320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1270160" y="25962569"/>
            <a:ext cx="7409287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ndale Mono"/>
                <a:cs typeface="Andale Mono"/>
              </a:rPr>
              <a:t>Simulation</a:t>
            </a:r>
            <a:endParaRPr lang="en-US" dirty="0">
              <a:latin typeface="Andale Mono"/>
              <a:cs typeface="Andale Mono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4124854" y="25962569"/>
            <a:ext cx="7409287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ndale Mono"/>
                <a:cs typeface="Andale Mono"/>
              </a:rPr>
              <a:t>Real</a:t>
            </a:r>
            <a:endParaRPr lang="en-US" dirty="0">
              <a:latin typeface="Andale Mono"/>
              <a:cs typeface="Andale Mono"/>
            </a:endParaRPr>
          </a:p>
        </p:txBody>
      </p:sp>
      <p:pic>
        <p:nvPicPr>
          <p:cNvPr id="57" name="Picture 56" descr="Screenshot from 2014-04-21 22-49-30.pn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420" y="27849403"/>
            <a:ext cx="6998576" cy="4465509"/>
          </a:xfrm>
          <a:prstGeom prst="rect">
            <a:avLst/>
          </a:prstGeom>
        </p:spPr>
      </p:pic>
      <p:pic>
        <p:nvPicPr>
          <p:cNvPr id="58" name="Picture 57" descr="spring_twobot_real_no_ntp.png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9228" y="33037420"/>
            <a:ext cx="7073218" cy="4354320"/>
          </a:xfrm>
          <a:prstGeom prst="rect">
            <a:avLst/>
          </a:prstGeom>
        </p:spPr>
      </p:pic>
      <p:pic>
        <p:nvPicPr>
          <p:cNvPr id="59" name="Picture 58" descr="sim_plan.png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3421" y="33037420"/>
            <a:ext cx="5237838" cy="3527523"/>
          </a:xfrm>
          <a:prstGeom prst="rect">
            <a:avLst/>
          </a:prstGeom>
        </p:spPr>
      </p:pic>
      <p:pic>
        <p:nvPicPr>
          <p:cNvPr id="60" name="Picture 59" descr="requirements_checklist.png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8388" y="33037420"/>
            <a:ext cx="6830306" cy="4354320"/>
          </a:xfrm>
          <a:prstGeom prst="rect">
            <a:avLst/>
          </a:prstGeom>
        </p:spPr>
      </p:pic>
      <p:pic>
        <p:nvPicPr>
          <p:cNvPr id="61" name="Picture 60" descr="sim_results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3421" y="36745209"/>
            <a:ext cx="5191587" cy="673250"/>
          </a:xfrm>
          <a:prstGeom prst="rect">
            <a:avLst/>
          </a:prstGeom>
        </p:spPr>
      </p:pic>
      <p:sp>
        <p:nvSpPr>
          <p:cNvPr id="62" name="TextBox 61"/>
          <p:cNvSpPr txBox="1"/>
          <p:nvPr/>
        </p:nvSpPr>
        <p:spPr>
          <a:xfrm>
            <a:off x="1552421" y="32398071"/>
            <a:ext cx="69985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ndale Mono"/>
                <a:cs typeface="Andale Mono"/>
              </a:rPr>
              <a:t>Gazebo Simulation Environment</a:t>
            </a:r>
            <a:endParaRPr lang="en-US" sz="2400" dirty="0">
              <a:latin typeface="Andale Mono"/>
              <a:cs typeface="Andale Mono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1552421" y="37686750"/>
            <a:ext cx="69985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ndale Mono"/>
                <a:cs typeface="Andale Mono"/>
              </a:rPr>
              <a:t>Two Robot Simulation w/Paths &amp; </a:t>
            </a:r>
            <a:r>
              <a:rPr lang="en-US" sz="2400" dirty="0" err="1" smtClean="0">
                <a:latin typeface="Andale Mono"/>
                <a:cs typeface="Andale Mono"/>
              </a:rPr>
              <a:t>Costmaps</a:t>
            </a:r>
            <a:endParaRPr lang="en-US" sz="2400" dirty="0">
              <a:latin typeface="Andale Mono"/>
              <a:cs typeface="Andale Mono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24209772" y="32437587"/>
            <a:ext cx="69985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ndale Mono"/>
                <a:cs typeface="Andale Mono"/>
              </a:rPr>
              <a:t>Real Test Site Environment</a:t>
            </a:r>
            <a:endParaRPr lang="en-US" sz="2400" dirty="0">
              <a:latin typeface="Andale Mono"/>
              <a:cs typeface="Andale Mono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24209772" y="37511793"/>
            <a:ext cx="69985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ndale Mono"/>
                <a:cs typeface="Andale Mono"/>
              </a:rPr>
              <a:t>Visualization of Robot States in </a:t>
            </a:r>
            <a:r>
              <a:rPr lang="en-US" sz="2400" dirty="0" err="1" smtClean="0">
                <a:latin typeface="Andale Mono"/>
                <a:cs typeface="Andale Mono"/>
              </a:rPr>
              <a:t>rViz</a:t>
            </a:r>
            <a:r>
              <a:rPr lang="en-US" sz="2400" dirty="0" smtClean="0">
                <a:latin typeface="Andale Mono"/>
                <a:cs typeface="Andale Mono"/>
              </a:rPr>
              <a:t> for Real Test Site</a:t>
            </a:r>
            <a:endParaRPr lang="en-US" sz="2400" dirty="0">
              <a:latin typeface="Andale Mono"/>
              <a:cs typeface="Andale Mono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10163421" y="37442886"/>
            <a:ext cx="51915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ndale Mono"/>
                <a:cs typeface="Andale Mono"/>
              </a:rPr>
              <a:t>Planner Efficiency Improvements vs. Naïve</a:t>
            </a:r>
            <a:endParaRPr lang="en-US" sz="2400" dirty="0">
              <a:latin typeface="Andale Mono"/>
              <a:cs typeface="Andale Mono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5898388" y="37442886"/>
            <a:ext cx="6830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ndale Mono"/>
                <a:cs typeface="Andale Mono"/>
              </a:rPr>
              <a:t>Summary of Requirements Performance</a:t>
            </a:r>
            <a:endParaRPr lang="en-US" sz="2400" dirty="0">
              <a:latin typeface="Andale Mono"/>
              <a:cs typeface="Andale Mono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22940389" y="23239336"/>
            <a:ext cx="92359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>
                <a:latin typeface="Andale Mono"/>
                <a:cs typeface="Andale Mono"/>
              </a:rPr>
              <a:t>Custom Electronics Solutions (From Left to Right): EAGLE Design of Custom PCB, Finished PCB, and Integration of PCB Into Custom Robot </a:t>
            </a:r>
            <a:endParaRPr lang="en-US" sz="1800" dirty="0">
              <a:latin typeface="Andale Mono"/>
              <a:cs typeface="Andale Mono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6824826" y="23436883"/>
            <a:ext cx="8519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Andale Mono"/>
                <a:cs typeface="Andale Mono"/>
              </a:rPr>
              <a:t>Two Final Custom Robots in Test Environment</a:t>
            </a:r>
            <a:endParaRPr lang="en-US" sz="2400" dirty="0">
              <a:latin typeface="Andale Mono"/>
              <a:cs typeface="Andale Mono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6896459" y="20284031"/>
            <a:ext cx="41471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Andale Mono"/>
                <a:cs typeface="Andale Mono"/>
              </a:rPr>
              <a:t>P3-DX with Custom Mount</a:t>
            </a:r>
            <a:endParaRPr lang="en-US" sz="2000" dirty="0">
              <a:latin typeface="Andale Mono"/>
              <a:cs typeface="Andale Mono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11066761" y="20288230"/>
            <a:ext cx="41933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Andale Mono"/>
                <a:cs typeface="Andale Mono"/>
              </a:rPr>
              <a:t>Early CAD of Custom Robot</a:t>
            </a:r>
            <a:endParaRPr lang="en-US" sz="2000" dirty="0">
              <a:latin typeface="Andale Mono"/>
              <a:cs typeface="Andale Mono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6645700" y="16923992"/>
            <a:ext cx="4970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Andale Mono"/>
                <a:cs typeface="Andale Mono"/>
              </a:rPr>
              <a:t>System Physical Architecture</a:t>
            </a:r>
            <a:endParaRPr lang="en-US" sz="2000" dirty="0">
              <a:latin typeface="Andale Mono"/>
              <a:cs typeface="Andale Mono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18981889" y="10863625"/>
            <a:ext cx="12419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Andale Mono"/>
                <a:cs typeface="Andale Mono"/>
              </a:rPr>
              <a:t>Conceptual Approach Used To Design System and Complete Task</a:t>
            </a:r>
            <a:endParaRPr lang="en-US" sz="2000" dirty="0">
              <a:latin typeface="Andale Mono"/>
              <a:cs typeface="Andale Mono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7258104" y="12566883"/>
            <a:ext cx="74595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Andale Mono"/>
                <a:cs typeface="Andale Mono"/>
              </a:rPr>
              <a:t>Potential Cost Savings Opportunity</a:t>
            </a:r>
            <a:endParaRPr lang="en-US" sz="2000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9856408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367</Words>
  <Application>Microsoft Macintosh PowerPoint</Application>
  <PresentationFormat>Custom</PresentationFormat>
  <Paragraphs>74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Sher</dc:creator>
  <cp:lastModifiedBy>Alex Sher</cp:lastModifiedBy>
  <cp:revision>16</cp:revision>
  <dcterms:created xsi:type="dcterms:W3CDTF">2014-05-01T18:28:56Z</dcterms:created>
  <dcterms:modified xsi:type="dcterms:W3CDTF">2014-05-01T20:59:17Z</dcterms:modified>
</cp:coreProperties>
</file>

<file path=docProps/thumbnail.jpeg>
</file>